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89" r:id="rId7"/>
    <p:sldId id="278" r:id="rId8"/>
    <p:sldId id="261" r:id="rId9"/>
    <p:sldId id="290" r:id="rId10"/>
    <p:sldId id="291" r:id="rId11"/>
    <p:sldId id="292" r:id="rId12"/>
    <p:sldId id="293" r:id="rId13"/>
    <p:sldId id="262" r:id="rId14"/>
    <p:sldId id="263" r:id="rId15"/>
    <p:sldId id="279" r:id="rId16"/>
    <p:sldId id="265" r:id="rId17"/>
    <p:sldId id="266" r:id="rId18"/>
    <p:sldId id="267" r:id="rId19"/>
    <p:sldId id="268" r:id="rId20"/>
    <p:sldId id="269" r:id="rId21"/>
    <p:sldId id="271" r:id="rId22"/>
    <p:sldId id="280" r:id="rId23"/>
    <p:sldId id="281" r:id="rId24"/>
    <p:sldId id="284" r:id="rId25"/>
    <p:sldId id="285" r:id="rId26"/>
    <p:sldId id="282" r:id="rId27"/>
    <p:sldId id="283" r:id="rId28"/>
    <p:sldId id="272" r:id="rId29"/>
    <p:sldId id="273" r:id="rId30"/>
    <p:sldId id="275" r:id="rId31"/>
    <p:sldId id="276" r:id="rId32"/>
    <p:sldId id="286" r:id="rId33"/>
    <p:sldId id="287" r:id="rId34"/>
    <p:sldId id="288" r:id="rId35"/>
    <p:sldId id="277" r:id="rId36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7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762023" y="4749801"/>
            <a:ext cx="15824609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62024" y="1320800"/>
            <a:ext cx="15816216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762024" y="5016500"/>
            <a:ext cx="15816216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4"/>
          </p:nvPr>
        </p:nvSpPr>
        <p:spPr>
          <a:xfrm>
            <a:off x="1693385" y="4292600"/>
            <a:ext cx="13953493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863627" y="1968502"/>
            <a:ext cx="15613010" cy="125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4200"/>
            </a:pPr>
            <a:endParaRPr sz="4200"/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762024" y="2324100"/>
            <a:ext cx="15816216" cy="6565900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spcBef>
                <a:spcPts val="4800"/>
              </a:spcBef>
              <a:buSzPct val="100000"/>
              <a:buFontTx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11200" indent="-266700">
              <a:spcBef>
                <a:spcPts val="4800"/>
              </a:spcBef>
              <a:buSzPct val="100000"/>
              <a:buFontTx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5700" indent="-266700">
              <a:spcBef>
                <a:spcPts val="4800"/>
              </a:spcBef>
              <a:buSzPct val="100000"/>
              <a:buFontTx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66700">
              <a:spcBef>
                <a:spcPts val="4800"/>
              </a:spcBef>
              <a:buSzPct val="100000"/>
              <a:buFontTx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44700" indent="-266700">
              <a:spcBef>
                <a:spcPts val="4800"/>
              </a:spcBef>
              <a:buSzPct val="100000"/>
              <a:buFontTx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16556125" y="9194800"/>
            <a:ext cx="218008" cy="215444"/>
          </a:xfrm>
          <a:prstGeom prst="rect">
            <a:avLst/>
          </a:prstGeom>
        </p:spPr>
        <p:txBody>
          <a:bodyPr lIns="0" tIns="0" rIns="0" bIns="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10058708" y="7975600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879657" y="7785100"/>
            <a:ext cx="7721836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10465120" y="8470900"/>
            <a:ext cx="6604202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762024" y="3289300"/>
            <a:ext cx="15816216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762023" y="4864100"/>
            <a:ext cx="7112852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42" name="Shape 42"/>
          <p:cNvSpPr>
            <a:spLocks noGrp="1"/>
          </p:cNvSpPr>
          <p:nvPr>
            <p:ph type="pic" idx="13"/>
          </p:nvPr>
        </p:nvSpPr>
        <p:spPr>
          <a:xfrm>
            <a:off x="8670131" y="0"/>
            <a:ext cx="8670132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762023" y="1435100"/>
            <a:ext cx="7112217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762023" y="5130800"/>
            <a:ext cx="7112217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762023" y="1968501"/>
            <a:ext cx="6764732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0" name="Shape 70"/>
          <p:cNvSpPr>
            <a:spLocks noGrp="1"/>
          </p:cNvSpPr>
          <p:nvPr>
            <p:ph type="pic" idx="13"/>
          </p:nvPr>
        </p:nvSpPr>
        <p:spPr>
          <a:xfrm>
            <a:off x="8670131" y="0"/>
            <a:ext cx="8670132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762023" y="330200"/>
            <a:ext cx="677354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half" idx="1"/>
          </p:nvPr>
        </p:nvSpPr>
        <p:spPr>
          <a:xfrm>
            <a:off x="762023" y="2222500"/>
            <a:ext cx="677354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681012" y="9194800"/>
            <a:ext cx="320601" cy="318036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xfrm>
            <a:off x="1185370" y="889000"/>
            <a:ext cx="1495259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>
            <a:off x="12073833" y="508001"/>
            <a:ext cx="171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9" name="Shape 89"/>
          <p:cNvSpPr/>
          <p:nvPr/>
        </p:nvSpPr>
        <p:spPr>
          <a:xfrm>
            <a:off x="12073831" y="4464051"/>
            <a:ext cx="4598144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90" name="Shape 90"/>
          <p:cNvSpPr>
            <a:spLocks noGrp="1"/>
          </p:cNvSpPr>
          <p:nvPr>
            <p:ph type="pic" sz="quarter" idx="13"/>
          </p:nvPr>
        </p:nvSpPr>
        <p:spPr>
          <a:xfrm>
            <a:off x="12293976" y="4622800"/>
            <a:ext cx="4368933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12293976" y="508000"/>
            <a:ext cx="4368933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15"/>
          </p:nvPr>
        </p:nvSpPr>
        <p:spPr>
          <a:xfrm>
            <a:off x="694288" y="508000"/>
            <a:ext cx="11159408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694288" y="8661400"/>
            <a:ext cx="11159408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762023" y="1968501"/>
            <a:ext cx="15824625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762024" y="330200"/>
            <a:ext cx="15816216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762024" y="2222500"/>
            <a:ext cx="15816216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6453531" y="9194800"/>
            <a:ext cx="320601" cy="31803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jsdelivr.com/package/npm/bulma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err="1"/>
              <a:t>Bulma</a:t>
            </a:r>
            <a:endParaRPr dirty="0"/>
          </a:p>
        </p:txBody>
      </p:sp>
      <p:sp>
        <p:nvSpPr>
          <p:cNvPr id="138" name="Shape 138"/>
          <p:cNvSpPr>
            <a:spLocks noGrp="1"/>
          </p:cNvSpPr>
          <p:nvPr>
            <p:ph type="subTitle" sz="quarter" idx="1"/>
          </p:nvPr>
        </p:nvSpPr>
        <p:spPr>
          <a:xfrm>
            <a:off x="8044982" y="7823200"/>
            <a:ext cx="6414699" cy="1016000"/>
          </a:xfrm>
          <a:prstGeom prst="rect">
            <a:avLst/>
          </a:prstGeom>
        </p:spPr>
        <p:txBody>
          <a:bodyPr/>
          <a:lstStyle/>
          <a:p>
            <a:r>
              <a:rPr dirty="0"/>
              <a:t>Getting Started, </a:t>
            </a:r>
            <a:r>
              <a:rPr lang="en-GB" dirty="0"/>
              <a:t>Components and Layouts</a:t>
            </a:r>
            <a:endParaRPr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898F88F-9A3E-C726-1C9C-01A890D80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25" y="1669794"/>
            <a:ext cx="10651814" cy="59916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BCE4-27F0-ECC3-F6D4-0E825616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Modifier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228E0-B79F-48B3-B8C7-8242A4FF9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24" y="2222500"/>
            <a:ext cx="8870592" cy="6667500"/>
          </a:xfrm>
        </p:spPr>
        <p:txBody>
          <a:bodyPr/>
          <a:lstStyle/>
          <a:p>
            <a:r>
              <a:rPr lang="en-GB" dirty="0"/>
              <a:t>Let's start with a simple button that uses the "button" CSS class:</a:t>
            </a:r>
          </a:p>
          <a:p>
            <a:r>
              <a:rPr lang="en-GB" dirty="0"/>
              <a:t>By adding the "is-primary" CSS class, you can modify the </a:t>
            </a:r>
            <a:r>
              <a:rPr lang="en-GB" dirty="0" err="1"/>
              <a:t>color</a:t>
            </a:r>
            <a:r>
              <a:rPr lang="en-GB" dirty="0"/>
              <a:t>:</a:t>
            </a:r>
          </a:p>
          <a:p>
            <a:r>
              <a:rPr lang="en-GB" dirty="0"/>
              <a:t>You can use one of the 6 main </a:t>
            </a:r>
            <a:r>
              <a:rPr lang="en-GB" dirty="0" err="1"/>
              <a:t>colors</a:t>
            </a:r>
            <a:r>
              <a:rPr lang="en-GB" dirty="0"/>
              <a:t>: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C0713-E649-ED50-F3A7-CD259A43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35" y="43905"/>
            <a:ext cx="2409031" cy="13291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BF66A0-FF9B-EB09-8278-7E5C05B2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344" y="1344613"/>
            <a:ext cx="5353050" cy="1247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A52824-032E-0545-BED7-A81B2DFBE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581" y="2741613"/>
            <a:ext cx="2186958" cy="1110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B07FBA-0014-8B0B-01B5-81E1E0E03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5664" y="3851660"/>
            <a:ext cx="5362575" cy="126682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859FD9-CB0A-75EF-045E-E8B867554B67}"/>
              </a:ext>
            </a:extLst>
          </p:cNvPr>
          <p:cNvCxnSpPr>
            <a:cxnSpLocks/>
          </p:cNvCxnSpPr>
          <p:nvPr/>
        </p:nvCxnSpPr>
        <p:spPr>
          <a:xfrm flipV="1">
            <a:off x="9779000" y="1511300"/>
            <a:ext cx="1308100" cy="1104900"/>
          </a:xfrm>
          <a:prstGeom prst="line">
            <a:avLst/>
          </a:prstGeom>
          <a:noFill/>
          <a:ln w="57150" cap="flat">
            <a:solidFill>
              <a:srgbClr val="ABABAB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B6E79E-2EC0-9126-687E-356A0CA550D9}"/>
              </a:ext>
            </a:extLst>
          </p:cNvPr>
          <p:cNvCxnSpPr>
            <a:cxnSpLocks/>
          </p:cNvCxnSpPr>
          <p:nvPr/>
        </p:nvCxnSpPr>
        <p:spPr>
          <a:xfrm flipV="1">
            <a:off x="9816130" y="3851660"/>
            <a:ext cx="1270970" cy="339340"/>
          </a:xfrm>
          <a:prstGeom prst="line">
            <a:avLst/>
          </a:prstGeom>
          <a:noFill/>
          <a:ln w="57150" cap="flat">
            <a:solidFill>
              <a:srgbClr val="ABABAB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48A70C0-4D9F-265F-74F7-08B2AE04D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3619" y="6240462"/>
            <a:ext cx="2257425" cy="2628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4D365B-B635-939C-7BC4-8B84788C9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495" y="6240462"/>
            <a:ext cx="814778" cy="26495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6F3553-BDB6-5F47-735A-FB5FB6A56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1244" y="5439160"/>
            <a:ext cx="53911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002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F241-C55C-2D33-E785-D21400F1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Modifier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4FEB5-4FF6-286E-9ABC-4E67DFA76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also alter the </a:t>
            </a:r>
            <a:r>
              <a:rPr lang="en-GB" b="1" dirty="0"/>
              <a:t>size</a:t>
            </a:r>
            <a:r>
              <a:rPr lang="en-GB" dirty="0"/>
              <a:t>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the </a:t>
            </a:r>
            <a:r>
              <a:rPr lang="en-GB" b="1" dirty="0"/>
              <a:t>style</a:t>
            </a:r>
            <a:r>
              <a:rPr lang="en-GB" dirty="0"/>
              <a:t> or </a:t>
            </a:r>
            <a:r>
              <a:rPr lang="en-GB" b="1" dirty="0"/>
              <a:t>state</a:t>
            </a:r>
            <a:r>
              <a:rPr lang="en-GB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E3E6D-0B5E-7F78-00A3-B9D972FF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175" y="2222500"/>
            <a:ext cx="2570956" cy="1773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282891-D782-2818-C186-940E74C83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131" y="1507583"/>
            <a:ext cx="2124075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AE181-1E12-3F28-B0B2-A3E559A97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597" y="5543550"/>
            <a:ext cx="2570956" cy="1571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9E280-9E47-2DEE-F001-072421A24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553" y="5543550"/>
            <a:ext cx="2295525" cy="2171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997FF-FF3C-EFEE-BD3D-AF2FEDDCC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1741" y="863600"/>
            <a:ext cx="6600031" cy="4341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30D663-27C0-3546-6E0E-25CA153F8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6906" y="5464716"/>
            <a:ext cx="6600031" cy="34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294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7CC2-8175-2317-C2F9-DA1D3429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Modifier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6CA2-8676-E96E-8638-C7A9C6899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a result, it's very easy to </a:t>
            </a:r>
            <a:r>
              <a:rPr lang="en-GB" b="1" dirty="0"/>
              <a:t>combine modifiers: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AD8C3-7CBA-A24E-C318-5B16FC56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556" y="3942471"/>
            <a:ext cx="3029744" cy="3588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E271A-B8EF-1E42-DD43-49CE03890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2" b="1774"/>
          <a:stretch/>
        </p:blipFill>
        <p:spPr>
          <a:xfrm>
            <a:off x="7069907" y="3942472"/>
            <a:ext cx="7306494" cy="33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814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Structure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sz="half" idx="1"/>
          </p:nvPr>
        </p:nvSpPr>
        <p:spPr>
          <a:xfrm>
            <a:off x="1016000" y="2311400"/>
            <a:ext cx="7939535" cy="6667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5195" indent="-425195" defTabSz="543305">
              <a:spcBef>
                <a:spcPts val="3900"/>
              </a:spcBef>
              <a:defRPr sz="3348"/>
            </a:pPr>
            <a:r>
              <a:rPr lang="en-GB" dirty="0"/>
              <a:t>Eleventy.js</a:t>
            </a:r>
            <a:endParaRPr dirty="0"/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lang="en-GB" dirty="0"/>
              <a:t>Includes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lang="en-GB" dirty="0"/>
              <a:t>CSS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lang="en-GB" dirty="0"/>
              <a:t>Images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lang="en-GB" dirty="0"/>
              <a:t>Pages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lang="en-GB" dirty="0" err="1"/>
              <a:t>Package.json</a:t>
            </a:r>
            <a:endParaRPr lang="en-GB" dirty="0"/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lang="en-GB" dirty="0"/>
              <a:t>_site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9D9BB-8856-79C1-CE25-FA8ABA70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969" y="2834057"/>
            <a:ext cx="5291931" cy="614484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Incorporating </a:t>
            </a:r>
            <a:r>
              <a:rPr lang="en-GB" dirty="0" err="1"/>
              <a:t>Bulma</a:t>
            </a:r>
            <a:r>
              <a:rPr dirty="0"/>
              <a:t> into the project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sz="half" idx="1"/>
          </p:nvPr>
        </p:nvSpPr>
        <p:spPr>
          <a:xfrm>
            <a:off x="520700" y="2228850"/>
            <a:ext cx="15951200" cy="66675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You can import the CSS file directly from </a:t>
            </a:r>
            <a:r>
              <a:rPr lang="en-GB" dirty="0" err="1">
                <a:hlinkClick r:id="rId2"/>
              </a:rPr>
              <a:t>jsDelivr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makes all of the </a:t>
            </a:r>
            <a:r>
              <a:rPr lang="en-GB" dirty="0" err="1"/>
              <a:t>Bulma</a:t>
            </a:r>
            <a:r>
              <a:rPr lang="en-GB" dirty="0"/>
              <a:t> components available on your webpage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DE512-7F3C-E46B-1321-5CBEA054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65" y="3499180"/>
            <a:ext cx="11184731" cy="2050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9069D0-227A-C1A8-902D-2DE66B48D95D}"/>
              </a:ext>
            </a:extLst>
          </p:cNvPr>
          <p:cNvSpPr txBox="1"/>
          <p:nvPr/>
        </p:nvSpPr>
        <p:spPr>
          <a:xfrm>
            <a:off x="2293937" y="5430192"/>
            <a:ext cx="1240472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/>
              <a:t>&lt;link </a:t>
            </a:r>
            <a:r>
              <a:rPr lang="en-GB" sz="2400" dirty="0" err="1"/>
              <a:t>rel</a:t>
            </a:r>
            <a:r>
              <a:rPr lang="en-GB" sz="2400" dirty="0"/>
              <a:t>="stylesheet" </a:t>
            </a:r>
            <a:r>
              <a:rPr lang="en-GB" sz="2400" dirty="0" err="1"/>
              <a:t>href</a:t>
            </a:r>
            <a:r>
              <a:rPr lang="en-GB" sz="2400" dirty="0"/>
              <a:t>="https://cdn.jsdelivr.net/</a:t>
            </a:r>
            <a:r>
              <a:rPr lang="en-GB" sz="2400" dirty="0" err="1"/>
              <a:t>npm</a:t>
            </a:r>
            <a:r>
              <a:rPr lang="en-GB" sz="2400" dirty="0"/>
              <a:t>/bulma@0.9.4/</a:t>
            </a:r>
            <a:r>
              <a:rPr lang="en-GB" sz="2400" dirty="0" err="1"/>
              <a:t>css</a:t>
            </a:r>
            <a:r>
              <a:rPr lang="en-GB" sz="2400" dirty="0"/>
              <a:t>/bulma.min.css"&gt;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0BC3-8A3A-6253-ED18-45407CF1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Bulma</a:t>
            </a:r>
            <a:r>
              <a:rPr lang="en-GB" dirty="0"/>
              <a:t>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07C21-E001-BD0F-A6C9-21FFB621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</a:t>
            </a:r>
            <a:r>
              <a:rPr lang="en-GB" dirty="0" err="1"/>
              <a:t>Bulma</a:t>
            </a:r>
            <a:r>
              <a:rPr lang="en-GB" dirty="0"/>
              <a:t> to work correctly, you need to make your webpage </a:t>
            </a:r>
            <a:r>
              <a:rPr lang="en-GB" b="1" dirty="0"/>
              <a:t>responsive</a:t>
            </a:r>
          </a:p>
          <a:p>
            <a:pPr marL="1200150" lvl="1" indent="-742950">
              <a:buAutoNum type="arabicPeriod"/>
            </a:pPr>
            <a:r>
              <a:rPr lang="en-GB" dirty="0"/>
              <a:t>Use the </a:t>
            </a:r>
            <a:r>
              <a:rPr lang="en-GB" b="1" dirty="0"/>
              <a:t>HTML5 doctype</a:t>
            </a:r>
          </a:p>
          <a:p>
            <a:pPr marL="1200150" lvl="1" indent="-742950">
              <a:buAutoNum type="arabicPeriod"/>
            </a:pPr>
            <a:endParaRPr lang="en-GB" b="1" dirty="0"/>
          </a:p>
          <a:p>
            <a:pPr marL="1200150" lvl="1" indent="-742950">
              <a:buAutoNum type="arabicPeriod"/>
            </a:pPr>
            <a:r>
              <a:rPr lang="en-GB" dirty="0"/>
              <a:t>Add the responsive </a:t>
            </a:r>
            <a:r>
              <a:rPr lang="en-GB" b="1" dirty="0"/>
              <a:t>viewport</a:t>
            </a:r>
            <a:r>
              <a:rPr lang="en-GB" dirty="0"/>
              <a:t> meta tag</a:t>
            </a:r>
            <a:r>
              <a:rPr lang="en-GB" b="1" dirty="0"/>
              <a:t> </a:t>
            </a:r>
          </a:p>
          <a:p>
            <a:pPr marL="742950" indent="-742950">
              <a:buAutoNum type="arabicPeriod"/>
            </a:pPr>
            <a:endParaRPr lang="en-GB" b="1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D76C7-0A9B-BA5C-A105-3D6867EF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756" y="3852020"/>
            <a:ext cx="3456338" cy="1272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2B6E9-38A5-EAA2-9BB2-52A64340E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"/>
          <a:stretch/>
        </p:blipFill>
        <p:spPr>
          <a:xfrm>
            <a:off x="1839516" y="6017596"/>
            <a:ext cx="9772164" cy="12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626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Steps - remove existing stylesheet 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sz="half" idx="1"/>
          </p:nvPr>
        </p:nvSpPr>
        <p:spPr>
          <a:xfrm>
            <a:off x="2739232" y="2222500"/>
            <a:ext cx="13110368" cy="6680200"/>
          </a:xfrm>
          <a:prstGeom prst="rect">
            <a:avLst/>
          </a:prstGeom>
        </p:spPr>
        <p:txBody>
          <a:bodyPr/>
          <a:lstStyle/>
          <a:p>
            <a:r>
              <a:rPr dirty="0"/>
              <a:t>Delete almost all CSS rules we have built up in the page so far</a:t>
            </a:r>
          </a:p>
          <a:p>
            <a:r>
              <a:rPr dirty="0"/>
              <a:t>Leave just the ‘banner’ rule:</a:t>
            </a:r>
          </a:p>
        </p:txBody>
      </p:sp>
      <p:pic>
        <p:nvPicPr>
          <p:cNvPr id="182" name="Screen Shot 2015-11-21 at 12.37.27 p.m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419" y="4171950"/>
            <a:ext cx="7315201" cy="161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B4078-CA2D-A74A-6284-37025D4D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3" y="496711"/>
            <a:ext cx="6360655" cy="6667500"/>
          </a:xfrm>
          <a:prstGeom prst="rect">
            <a:avLst/>
          </a:prstGeom>
        </p:spPr>
      </p:pic>
      <p:sp>
        <p:nvSpPr>
          <p:cNvPr id="188" name="Shape 188"/>
          <p:cNvSpPr/>
          <p:nvPr/>
        </p:nvSpPr>
        <p:spPr>
          <a:xfrm>
            <a:off x="5025231" y="68897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18D432-1F5B-5F11-6AF2-F31872275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938" y="330200"/>
            <a:ext cx="8963025" cy="90868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margin: auto;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Setting the </a:t>
            </a:r>
            <a:r>
              <a:rPr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width</a:t>
            </a:r>
            <a:r>
              <a:t> of a block-level element will stop it stretching out to the edges left and right. Then set the margin to auto left and right. This horizontally centres that element within its container.</a:t>
            </a:r>
          </a:p>
        </p:txBody>
      </p:sp>
      <p:pic>
        <p:nvPicPr>
          <p:cNvPr id="192" name="im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287" y="2356520"/>
            <a:ext cx="8592597" cy="1872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514" y="5987009"/>
            <a:ext cx="9001126" cy="2590801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BF0EACE-7C13-5517-DE8A-40385A745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581" y="2197098"/>
            <a:ext cx="9347442" cy="74795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ui container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5007173" y="1313035"/>
            <a:ext cx="10007049" cy="1270001"/>
          </a:xfrm>
          <a:prstGeom prst="rect">
            <a:avLst/>
          </a:prstGeom>
        </p:spPr>
        <p:txBody>
          <a:bodyPr/>
          <a:lstStyle/>
          <a:p>
            <a:r>
              <a:rPr dirty="0"/>
              <a:t>Replaces the need for “</a:t>
            </a:r>
            <a:r>
              <a:rPr dirty="0" err="1"/>
              <a:t>margin:auto</a:t>
            </a:r>
            <a:r>
              <a:rPr dirty="0"/>
              <a:t>” if we are using </a:t>
            </a:r>
            <a:r>
              <a:rPr lang="en-GB" dirty="0" err="1"/>
              <a:t>Bulma</a:t>
            </a:r>
            <a:endParaRPr dirty="0"/>
          </a:p>
        </p:txBody>
      </p:sp>
      <p:sp>
        <p:nvSpPr>
          <p:cNvPr id="200" name="Shape 200"/>
          <p:cNvSpPr/>
          <p:nvPr/>
        </p:nvSpPr>
        <p:spPr>
          <a:xfrm>
            <a:off x="7190581" y="64770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0D6F315-4812-FF52-90CF-07F1A6ECF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98" y="3040599"/>
            <a:ext cx="6621524" cy="671300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Screen Shot 2015-11-20 at 4.00.42 p.m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00" y="242208"/>
            <a:ext cx="10843455" cy="88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Screen Shot 2015-11-20 at 4.01.09 p.m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1787" y="3941891"/>
            <a:ext cx="3361579" cy="3470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Containers</a:t>
            </a:r>
          </a:p>
        </p:txBody>
      </p:sp>
      <p:sp>
        <p:nvSpPr>
          <p:cNvPr id="204" name="Shape 204"/>
          <p:cNvSpPr/>
          <p:nvPr/>
        </p:nvSpPr>
        <p:spPr>
          <a:xfrm>
            <a:off x="6104607" y="1222126"/>
            <a:ext cx="86425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en-GB" dirty="0"/>
              <a:t>https://bulma.io/documentation/layout/container/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FE348-137E-DCF6-5151-D53BB8FFE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74"/>
          <a:stretch/>
        </p:blipFill>
        <p:spPr>
          <a:xfrm>
            <a:off x="762024" y="2080724"/>
            <a:ext cx="9207476" cy="732468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err="1"/>
              <a:t>Bulma</a:t>
            </a:r>
            <a:r>
              <a:rPr lang="en-GB" dirty="0"/>
              <a:t> Columns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E57CA-B3E3-2E16-C050-1BF0022F2DD0}"/>
              </a:ext>
            </a:extLst>
          </p:cNvPr>
          <p:cNvSpPr txBox="1"/>
          <p:nvPr/>
        </p:nvSpPr>
        <p:spPr>
          <a:xfrm>
            <a:off x="762024" y="2374900"/>
            <a:ext cx="6946876" cy="6494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3200" dirty="0" err="1"/>
              <a:t>Bulma</a:t>
            </a:r>
            <a:r>
              <a:rPr lang="en-GB" sz="3200" dirty="0"/>
              <a:t> has its own grid system called Columns which is powered by Flexbox</a:t>
            </a:r>
          </a:p>
          <a:p>
            <a:pPr algn="l"/>
            <a:endParaRPr lang="en-GB" sz="3200" dirty="0"/>
          </a:p>
          <a:p>
            <a:pPr algn="l"/>
            <a:r>
              <a:rPr lang="en-GB" sz="3200" dirty="0"/>
              <a:t>It is a very simple way to build responsive grid based web pages</a:t>
            </a:r>
          </a:p>
          <a:p>
            <a:pPr algn="l"/>
            <a:endParaRPr lang="en-GB" sz="3200" dirty="0"/>
          </a:p>
          <a:p>
            <a:pPr algn="l"/>
            <a:r>
              <a:rPr lang="en-GB" sz="3200" dirty="0"/>
              <a:t>Building a column layout is very simple: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GB" sz="3200" dirty="0"/>
              <a:t>Add a </a:t>
            </a:r>
            <a:r>
              <a:rPr lang="en-GB" sz="3200" b="1" dirty="0"/>
              <a:t>columns</a:t>
            </a:r>
            <a:r>
              <a:rPr lang="en-GB" sz="3200" dirty="0"/>
              <a:t> container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GB" sz="3200" dirty="0"/>
              <a:t>Add as many </a:t>
            </a:r>
            <a:r>
              <a:rPr lang="en-GB" sz="3200" b="1" dirty="0"/>
              <a:t>column</a:t>
            </a:r>
            <a:r>
              <a:rPr lang="en-GB" sz="3200" dirty="0"/>
              <a:t> elements as you want</a:t>
            </a:r>
          </a:p>
          <a:p>
            <a:pPr algn="l"/>
            <a:endParaRPr lang="en-GB" sz="3200" dirty="0"/>
          </a:p>
          <a:p>
            <a:pPr algn="l"/>
            <a:r>
              <a:rPr lang="en-GB" sz="3200" dirty="0"/>
              <a:t>Each column will have an </a:t>
            </a:r>
            <a:r>
              <a:rPr lang="en-GB" sz="3200" b="1" dirty="0"/>
              <a:t>equal width</a:t>
            </a:r>
            <a:r>
              <a:rPr lang="en-GB" sz="3200" dirty="0"/>
              <a:t>, no matter the number of columns.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D8CD3-5E5B-4DB9-249C-6D6F70B6E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5" b="950"/>
          <a:stretch/>
        </p:blipFill>
        <p:spPr>
          <a:xfrm>
            <a:off x="7520046" y="2273300"/>
            <a:ext cx="9412319" cy="60833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Column Sizes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E57CA-B3E3-2E16-C050-1BF0022F2DD0}"/>
              </a:ext>
            </a:extLst>
          </p:cNvPr>
          <p:cNvSpPr txBox="1"/>
          <p:nvPr/>
        </p:nvSpPr>
        <p:spPr>
          <a:xfrm>
            <a:off x="762025" y="2374900"/>
            <a:ext cx="5054575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Define the </a:t>
            </a:r>
            <a:r>
              <a:rPr lang="en-GB" b="1" dirty="0"/>
              <a:t>size</a:t>
            </a:r>
            <a:r>
              <a:rPr lang="en-GB" dirty="0"/>
              <a:t> of each column </a:t>
            </a:r>
            <a:r>
              <a:rPr lang="en-GB" b="1" dirty="0"/>
              <a:t>individually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If you want to change the </a:t>
            </a:r>
            <a:r>
              <a:rPr lang="en-GB" b="1" dirty="0"/>
              <a:t>size</a:t>
            </a:r>
            <a:r>
              <a:rPr lang="en-GB" dirty="0"/>
              <a:t> of a single column, you can use one of the following </a:t>
            </a:r>
            <a:r>
              <a:rPr lang="en-GB" b="1" dirty="0"/>
              <a:t>modifier</a:t>
            </a:r>
            <a:r>
              <a:rPr lang="en-GB" dirty="0"/>
              <a:t> classes: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8CBEB-C7D8-FB87-F76F-22A6E2A4096B}"/>
              </a:ext>
            </a:extLst>
          </p:cNvPr>
          <p:cNvSpPr txBox="1"/>
          <p:nvPr/>
        </p:nvSpPr>
        <p:spPr>
          <a:xfrm>
            <a:off x="762024" y="6965885"/>
            <a:ext cx="8667750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200" dirty="0"/>
              <a:t>is-full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200" dirty="0"/>
              <a:t>is-three-quarters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200" dirty="0"/>
              <a:t>is-half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200" dirty="0"/>
              <a:t>Is-one-quarter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D1F82B-D6FA-9038-CACE-7F0DC120F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0" y="2698805"/>
            <a:ext cx="11238497" cy="3076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081F0-C677-248B-D3D5-333CCF9F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982" y="6422965"/>
            <a:ext cx="11355046" cy="2247900"/>
          </a:xfrm>
          <a:prstGeom prst="rect">
            <a:avLst/>
          </a:prstGeom>
        </p:spPr>
      </p:pic>
      <p:sp>
        <p:nvSpPr>
          <p:cNvPr id="12" name="Shape 211">
            <a:extLst>
              <a:ext uri="{FF2B5EF4-FFF2-40B4-BE49-F238E27FC236}">
                <a16:creationId xmlns:a16="http://schemas.microsoft.com/office/drawing/2014/main" id="{B1EE63CD-B12C-ED45-9E3F-85376EB674AF}"/>
              </a:ext>
            </a:extLst>
          </p:cNvPr>
          <p:cNvSpPr txBox="1">
            <a:spLocks/>
          </p:cNvSpPr>
          <p:nvPr/>
        </p:nvSpPr>
        <p:spPr>
          <a:xfrm>
            <a:off x="5930924" y="1324030"/>
            <a:ext cx="15816216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GB" sz="3600" b="1" dirty="0"/>
              <a:t>Quarters</a:t>
            </a:r>
          </a:p>
        </p:txBody>
      </p:sp>
      <p:sp>
        <p:nvSpPr>
          <p:cNvPr id="13" name="Shape 211">
            <a:extLst>
              <a:ext uri="{FF2B5EF4-FFF2-40B4-BE49-F238E27FC236}">
                <a16:creationId xmlns:a16="http://schemas.microsoft.com/office/drawing/2014/main" id="{3BB32540-0A6F-608A-E846-7E814C11731E}"/>
              </a:ext>
            </a:extLst>
          </p:cNvPr>
          <p:cNvSpPr txBox="1">
            <a:spLocks/>
          </p:cNvSpPr>
          <p:nvPr/>
        </p:nvSpPr>
        <p:spPr>
          <a:xfrm>
            <a:off x="5867424" y="5090498"/>
            <a:ext cx="15816216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GB" sz="3600" b="1" dirty="0"/>
              <a:t>Thirds</a:t>
            </a:r>
          </a:p>
        </p:txBody>
      </p:sp>
    </p:spTree>
    <p:extLst>
      <p:ext uri="{BB962C8B-B14F-4D97-AF65-F5344CB8AC3E}">
        <p14:creationId xmlns:p14="http://schemas.microsoft.com/office/powerpoint/2010/main" val="2951458494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Column Sizes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E57CA-B3E3-2E16-C050-1BF0022F2DD0}"/>
              </a:ext>
            </a:extLst>
          </p:cNvPr>
          <p:cNvSpPr txBox="1"/>
          <p:nvPr/>
        </p:nvSpPr>
        <p:spPr>
          <a:xfrm>
            <a:off x="762024" y="2374900"/>
            <a:ext cx="15519376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The other columns will fill up the remaining space automatically.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You can use the following multiples of 20% as well:</a:t>
            </a:r>
          </a:p>
          <a:p>
            <a:pPr algn="l"/>
            <a:endParaRPr lang="en-GB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is-full-width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is-four-fifths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is-three-fifths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is-two-fifths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is-one-fifth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B4567-42CB-DB40-26FA-C4F4D35F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81" y="4637057"/>
            <a:ext cx="130683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6445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Column Sizes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E57CA-B3E3-2E16-C050-1BF0022F2DD0}"/>
              </a:ext>
            </a:extLst>
          </p:cNvPr>
          <p:cNvSpPr txBox="1"/>
          <p:nvPr/>
        </p:nvSpPr>
        <p:spPr>
          <a:xfrm>
            <a:off x="762024" y="2374900"/>
            <a:ext cx="15519376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The other columns will fill up the remaining space automatically.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You can use the following multiples of 20% as well:</a:t>
            </a:r>
          </a:p>
          <a:p>
            <a:pPr algn="l"/>
            <a:endParaRPr lang="en-GB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is-full-width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is-four-fifths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is-three-fifths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is-two-fifths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is-one-fifth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B4567-42CB-DB40-26FA-C4F4D35F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81" y="4637057"/>
            <a:ext cx="130683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7236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Column Sizes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E57CA-B3E3-2E16-C050-1BF0022F2DD0}"/>
              </a:ext>
            </a:extLst>
          </p:cNvPr>
          <p:cNvSpPr txBox="1"/>
          <p:nvPr/>
        </p:nvSpPr>
        <p:spPr>
          <a:xfrm>
            <a:off x="762024" y="2374900"/>
            <a:ext cx="6600291" cy="76020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You can also use a 12 column grid with the following modifiers: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is-1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is-2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is-3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is-4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is-5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is-6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is-7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is-8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is-9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is-10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is-11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3200" dirty="0"/>
              <a:t>is-12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4B78F-A510-E53E-F7EB-29FB3F0B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154" y="2245925"/>
            <a:ext cx="8919085" cy="7367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B68ED2-F9E3-012D-2B53-A29903DE742F}"/>
              </a:ext>
            </a:extLst>
          </p:cNvPr>
          <p:cNvSpPr txBox="1"/>
          <p:nvPr/>
        </p:nvSpPr>
        <p:spPr>
          <a:xfrm>
            <a:off x="7910489" y="140088"/>
            <a:ext cx="8667750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/>
              <a:t>Each modifier class is named after how many columns you want out of 12. So if you want 7 columns out of 12, use is-7.</a:t>
            </a:r>
          </a:p>
        </p:txBody>
      </p:sp>
    </p:spTree>
    <p:extLst>
      <p:ext uri="{BB962C8B-B14F-4D97-AF65-F5344CB8AC3E}">
        <p14:creationId xmlns:p14="http://schemas.microsoft.com/office/powerpoint/2010/main" val="73440129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Column Rows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E57CA-B3E3-2E16-C050-1BF0022F2DD0}"/>
              </a:ext>
            </a:extLst>
          </p:cNvPr>
          <p:cNvSpPr txBox="1"/>
          <p:nvPr/>
        </p:nvSpPr>
        <p:spPr>
          <a:xfrm>
            <a:off x="762024" y="2174735"/>
            <a:ext cx="7759676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The full width makes up a line. New lines can be created in one of two ways: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1. Each </a:t>
            </a:r>
            <a:r>
              <a:rPr lang="en-GB" b="1" dirty="0"/>
              <a:t>columns</a:t>
            </a:r>
            <a:r>
              <a:rPr lang="en-GB" dirty="0"/>
              <a:t> class is counted as a new line. You will need a new </a:t>
            </a:r>
            <a:r>
              <a:rPr lang="en-GB" b="1" dirty="0"/>
              <a:t>columns</a:t>
            </a:r>
            <a:r>
              <a:rPr lang="en-GB" dirty="0"/>
              <a:t> parent element for each row of columns.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DD42B-5CAB-F2FC-FDEC-897072C7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23" y="6134100"/>
            <a:ext cx="16119902" cy="328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D46E1-7E3B-6897-79A1-7968BEC75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78" y="2174735"/>
            <a:ext cx="6895229" cy="3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77550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Column Multiline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E57CA-B3E3-2E16-C050-1BF0022F2DD0}"/>
              </a:ext>
            </a:extLst>
          </p:cNvPr>
          <p:cNvSpPr txBox="1"/>
          <p:nvPr/>
        </p:nvSpPr>
        <p:spPr>
          <a:xfrm>
            <a:off x="762024" y="2174735"/>
            <a:ext cx="7759676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dirty="0"/>
              <a:t>2. Using the multiline modifier allows your columns to flow onto new lines when there is not enough room on the current line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328EA-8E20-AEB0-3DCB-C7F69CC7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069" y="2463800"/>
            <a:ext cx="3794505" cy="689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1F308-9685-98BD-4A4C-60C4FAF7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9" y="4987925"/>
            <a:ext cx="130302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1578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762023" y="330200"/>
            <a:ext cx="6773540" cy="1397000"/>
          </a:xfrm>
        </p:spPr>
        <p:txBody>
          <a:bodyPr anchor="b">
            <a:normAutofit/>
          </a:bodyPr>
          <a:lstStyle/>
          <a:p>
            <a:r>
              <a:rPr lang="en-GB" dirty="0"/>
              <a:t>Columns</a:t>
            </a:r>
            <a:endParaRPr dirty="0"/>
          </a:p>
        </p:txBody>
      </p:sp>
      <p:sp>
        <p:nvSpPr>
          <p:cNvPr id="217" name="Shape 217"/>
          <p:cNvSpPr>
            <a:spLocks noGrp="1"/>
          </p:cNvSpPr>
          <p:nvPr>
            <p:ph type="body" sz="half" idx="1"/>
          </p:nvPr>
        </p:nvSpPr>
        <p:spPr>
          <a:xfrm>
            <a:off x="762023" y="2222500"/>
            <a:ext cx="6773540" cy="6667500"/>
          </a:xfrm>
        </p:spPr>
        <p:txBody>
          <a:bodyPr>
            <a:normAutofit/>
          </a:bodyPr>
          <a:lstStyle/>
          <a:p>
            <a:r>
              <a:rPr lang="en-GB" dirty="0"/>
              <a:t>We are going to add columns to &lt;header&gt;, &lt;main&gt; and footer.  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9319C-5DDF-C53E-34B1-C57669DB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218" y="811325"/>
            <a:ext cx="9120022" cy="813094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C1CC8E-3F66-C804-BD78-3D964E3A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19" y="2161943"/>
            <a:ext cx="3428469" cy="3741730"/>
          </a:xfrm>
          <a:prstGeom prst="rect">
            <a:avLst/>
          </a:prstGeom>
        </p:spPr>
      </p:pic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2739232" y="330200"/>
            <a:ext cx="6409829" cy="1449884"/>
          </a:xfrm>
          <a:prstGeom prst="rect">
            <a:avLst/>
          </a:prstGeom>
        </p:spPr>
        <p:txBody>
          <a:bodyPr/>
          <a:lstStyle/>
          <a:p>
            <a:r>
              <a:rPr dirty="0"/>
              <a:t>Modifying _layout.</a:t>
            </a:r>
            <a:r>
              <a:rPr lang="en-GB" dirty="0" err="1"/>
              <a:t>njk</a:t>
            </a:r>
            <a:endParaRPr dirty="0"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xfrm>
            <a:off x="9229972" y="2653969"/>
            <a:ext cx="7254628" cy="2734718"/>
          </a:xfrm>
          <a:prstGeom prst="rect">
            <a:avLst/>
          </a:prstGeom>
        </p:spPr>
        <p:txBody>
          <a:bodyPr/>
          <a:lstStyle/>
          <a:p>
            <a:r>
              <a:rPr dirty="0"/>
              <a:t>_layout defines the structure of all pages in the </a:t>
            </a:r>
            <a:r>
              <a:rPr lang="en-GB" dirty="0"/>
              <a:t>bundle store</a:t>
            </a:r>
            <a:r>
              <a:rPr dirty="0"/>
              <a:t> folder</a:t>
            </a:r>
          </a:p>
          <a:p>
            <a:r>
              <a:rPr dirty="0"/>
              <a:t>Any change here effects all of the </a:t>
            </a:r>
            <a:r>
              <a:rPr lang="en-GB" dirty="0"/>
              <a:t>pages</a:t>
            </a:r>
            <a:endParaRPr dirty="0"/>
          </a:p>
        </p:txBody>
      </p:sp>
      <p:sp>
        <p:nvSpPr>
          <p:cNvPr id="225" name="Shape 225"/>
          <p:cNvSpPr/>
          <p:nvPr/>
        </p:nvSpPr>
        <p:spPr>
          <a:xfrm flipV="1">
            <a:off x="4673600" y="2870200"/>
            <a:ext cx="4343399" cy="812799"/>
          </a:xfrm>
          <a:prstGeom prst="line">
            <a:avLst/>
          </a:prstGeom>
          <a:ln w="38100">
            <a:solidFill>
              <a:srgbClr val="ABABA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6" name="Shape 226"/>
          <p:cNvSpPr/>
          <p:nvPr/>
        </p:nvSpPr>
        <p:spPr>
          <a:xfrm flipV="1">
            <a:off x="5259992" y="4292599"/>
            <a:ext cx="3757007" cy="1470067"/>
          </a:xfrm>
          <a:prstGeom prst="line">
            <a:avLst/>
          </a:prstGeom>
          <a:ln w="38100">
            <a:solidFill>
              <a:srgbClr val="ABABA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7" name="Shape 227"/>
          <p:cNvSpPr/>
          <p:nvPr/>
        </p:nvSpPr>
        <p:spPr>
          <a:xfrm flipV="1">
            <a:off x="5232400" y="4292596"/>
            <a:ext cx="3784599" cy="699446"/>
          </a:xfrm>
          <a:prstGeom prst="line">
            <a:avLst/>
          </a:prstGeom>
          <a:ln w="38100">
            <a:solidFill>
              <a:srgbClr val="ABABA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8" name="Shape 228"/>
          <p:cNvSpPr/>
          <p:nvPr/>
        </p:nvSpPr>
        <p:spPr>
          <a:xfrm flipV="1">
            <a:off x="5259993" y="4292598"/>
            <a:ext cx="3757006" cy="1088210"/>
          </a:xfrm>
          <a:prstGeom prst="line">
            <a:avLst/>
          </a:prstGeom>
          <a:ln w="38100">
            <a:solidFill>
              <a:srgbClr val="ABABA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71DE-D1D0-C83E-86BF-C2E55960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965" y="5194144"/>
            <a:ext cx="6147594" cy="38521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CSS Framework?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xfrm>
            <a:off x="2739232" y="2222501"/>
            <a:ext cx="5601693" cy="6382395"/>
          </a:xfrm>
          <a:prstGeom prst="rect">
            <a:avLst/>
          </a:prstGeom>
        </p:spPr>
        <p:txBody>
          <a:bodyPr/>
          <a:lstStyle/>
          <a:p>
            <a:pPr marL="0" indent="0" defTabSz="473201">
              <a:spcBef>
                <a:spcPts val="3400"/>
              </a:spcBef>
              <a:buSzTx/>
              <a:buNone/>
              <a:defRPr sz="2916"/>
            </a:pPr>
            <a:r>
              <a:rPr dirty="0"/>
              <a:t>“framework is defined as a package made up of a structure of files and folders of standardized code (HTML, CSS, JS etc.) which can be used to support the development of websites, as a basis to start building a site.”</a:t>
            </a:r>
          </a:p>
          <a:p>
            <a:pPr marL="0" indent="0" defTabSz="473201">
              <a:spcBef>
                <a:spcPts val="3400"/>
              </a:spcBef>
              <a:buSzTx/>
              <a:buNone/>
              <a:defRPr sz="2916"/>
            </a:pPr>
            <a:r>
              <a:rPr dirty="0"/>
              <a:t>“The aim of frameworks is to provide a common structure so that developers don’t have to redo it from scratch and can reuse the code provided"</a:t>
            </a:r>
          </a:p>
        </p:txBody>
      </p:sp>
      <p:sp>
        <p:nvSpPr>
          <p:cNvPr id="147" name="Shape 147"/>
          <p:cNvSpPr/>
          <p:nvPr/>
        </p:nvSpPr>
        <p:spPr>
          <a:xfrm>
            <a:off x="4153374" y="8748689"/>
            <a:ext cx="8601714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t>http://www.awwwards.com/what-are-frameworks-22-best-responsive-css-frameworks-for-web-design.html</a:t>
            </a:r>
          </a:p>
        </p:txBody>
      </p:sp>
      <p:pic>
        <p:nvPicPr>
          <p:cNvPr id="148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69" y="3233370"/>
            <a:ext cx="6573720" cy="3286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5690A-63D9-F8AA-EF60-48E7E23B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29" y="0"/>
            <a:ext cx="12624543" cy="9753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err="1"/>
              <a:t>Bulma</a:t>
            </a:r>
            <a:r>
              <a:rPr lang="en-GB" dirty="0"/>
              <a:t> Hero</a:t>
            </a:r>
            <a:endParaRPr dirty="0"/>
          </a:p>
        </p:txBody>
      </p:sp>
      <p:sp>
        <p:nvSpPr>
          <p:cNvPr id="239" name="Shape 239"/>
          <p:cNvSpPr>
            <a:spLocks noGrp="1"/>
          </p:cNvSpPr>
          <p:nvPr>
            <p:ph type="body" idx="1"/>
          </p:nvPr>
        </p:nvSpPr>
        <p:spPr>
          <a:xfrm>
            <a:off x="762023" y="2070100"/>
            <a:ext cx="15816216" cy="656590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Bulma</a:t>
            </a:r>
            <a:r>
              <a:rPr lang="en-GB" dirty="0"/>
              <a:t> CSS Framework layouts give us options for several common content areas such as Hero banners and Footers</a:t>
            </a:r>
          </a:p>
          <a:p>
            <a:r>
              <a:rPr lang="en-GB" dirty="0" err="1"/>
              <a:t>Heros</a:t>
            </a:r>
            <a:r>
              <a:rPr lang="en-GB" dirty="0"/>
              <a:t> come in 8 different colours				</a:t>
            </a:r>
            <a:r>
              <a:rPr lang="en-GB" dirty="0" err="1"/>
              <a:t>Heros</a:t>
            </a:r>
            <a:r>
              <a:rPr lang="en-GB" dirty="0"/>
              <a:t> also come in 6 different sizes			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7BF4E-3832-DB73-E054-7ABDE840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3" y="4241800"/>
            <a:ext cx="5649208" cy="518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3E7918-68CB-69ED-7E87-2B93BBF9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911" y="3874880"/>
            <a:ext cx="2640468" cy="962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4648A5-ECFE-1B5A-A812-3F944FEFC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11" y="4921044"/>
            <a:ext cx="2597880" cy="1371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CC9210-EE0B-04B1-5E66-DC7995501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3753" y="4309933"/>
            <a:ext cx="3057525" cy="45434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66064E-069D-006C-6CCA-4B9E20DFB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5470" y="3519694"/>
            <a:ext cx="3228975" cy="609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A57333-31EA-FFE8-BCD6-9F62F53A6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4911" y="6391275"/>
            <a:ext cx="2914650" cy="33623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1102-A9B6-C71E-E5ED-E6649061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C60E8-EAB5-F119-AE30-2AEDE6E09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FF185-1FB8-1978-20D7-22A009C74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884125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0934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ADEC-5F60-F34C-79F9-6EBFD9F4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Bulma</a:t>
            </a:r>
            <a:r>
              <a:rPr lang="en-GB" dirty="0"/>
              <a:t> Hero with Navbar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0093D-2191-C971-53B3-1BDAD547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56" y="2576512"/>
            <a:ext cx="153733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6130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B465-BBEE-9943-2207-A34DB45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 App Hero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F37D5-C524-BB9E-F979-B3E91F193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D1A8A-94D8-1C27-42E7-20CF1362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23" y="5607050"/>
            <a:ext cx="12858750" cy="2914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11A6A4-B2B6-C455-9071-4BEB2C69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89" y="2295525"/>
            <a:ext cx="6762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7816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err="1"/>
              <a:t>Bulma</a:t>
            </a:r>
            <a:r>
              <a:rPr lang="en-GB" dirty="0"/>
              <a:t> Footer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D4214-03DC-5764-1909-F4D6340C3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simple responsive </a:t>
            </a:r>
            <a:r>
              <a:rPr lang="en-GB" b="1" dirty="0"/>
              <a:t>footer</a:t>
            </a:r>
            <a:r>
              <a:rPr lang="en-GB" dirty="0"/>
              <a:t> which can include anything: lists, headings, columns, icons, buttons, etc</a:t>
            </a:r>
          </a:p>
          <a:p>
            <a:r>
              <a:rPr lang="en-GB" dirty="0"/>
              <a:t>The </a:t>
            </a:r>
            <a:r>
              <a:rPr lang="en-GB" dirty="0" err="1"/>
              <a:t>Bulma</a:t>
            </a:r>
            <a:r>
              <a:rPr lang="en-GB" dirty="0"/>
              <a:t> </a:t>
            </a:r>
            <a:r>
              <a:rPr lang="en-GB" b="1" dirty="0"/>
              <a:t>footer</a:t>
            </a:r>
            <a:r>
              <a:rPr lang="en-GB" dirty="0"/>
              <a:t> is a simple container, with lots of bottom padding, making it great as the last element of any webpage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EE18D-2D5F-1D05-5C5D-12A56392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31" y="7112000"/>
            <a:ext cx="128016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14DAE-98DA-9D6E-DC4A-DCA3AF14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931" y="4737100"/>
            <a:ext cx="12801600" cy="1981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2739231" y="-647700"/>
            <a:ext cx="11861800" cy="1397000"/>
          </a:xfrm>
          <a:prstGeom prst="rect">
            <a:avLst/>
          </a:prstGeom>
        </p:spPr>
        <p:txBody>
          <a:bodyPr/>
          <a:lstStyle/>
          <a:p>
            <a:r>
              <a:t>Popular Frameworks</a:t>
            </a:r>
          </a:p>
        </p:txBody>
      </p:sp>
      <p:sp>
        <p:nvSpPr>
          <p:cNvPr id="151" name="Shape 151"/>
          <p:cNvSpPr/>
          <p:nvPr/>
        </p:nvSpPr>
        <p:spPr>
          <a:xfrm>
            <a:off x="3428321" y="9244861"/>
            <a:ext cx="10153421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rPr dirty="0"/>
              <a:t>http://www.sitepoint.com/5-most-popular-frontend-frameworks-compared/</a:t>
            </a: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958" y="182593"/>
            <a:ext cx="7258074" cy="5724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34" y="534093"/>
            <a:ext cx="6366794" cy="502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934" y="4547642"/>
            <a:ext cx="6366794" cy="502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59" y="4066886"/>
            <a:ext cx="7258073" cy="5724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DBF30-624C-511C-4AC2-570506553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219" y="738754"/>
            <a:ext cx="6838533" cy="6279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35EE8-5267-2C5D-4D95-0CB97022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3" y="7018406"/>
            <a:ext cx="16297275" cy="13049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237F0CE5-E473-E2FE-32F0-DEDC61B4E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1" y="0"/>
            <a:ext cx="15605761" cy="975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13535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1637B7E-817A-4D5E-4ED0-16BD9E8C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383"/>
            <a:ext cx="17340263" cy="8756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33978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err="1"/>
              <a:t>Bulma</a:t>
            </a:r>
            <a:r>
              <a:rPr lang="en-GB" dirty="0"/>
              <a:t> </a:t>
            </a:r>
            <a:r>
              <a:rPr dirty="0"/>
              <a:t>Starter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sz="half" idx="1"/>
          </p:nvPr>
        </p:nvSpPr>
        <p:spPr>
          <a:xfrm>
            <a:off x="9982373" y="2343278"/>
            <a:ext cx="6595866" cy="687044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pPr marL="0" lvl="1" indent="219455" defTabSz="560831">
              <a:spcBef>
                <a:spcPts val="4000"/>
              </a:spcBef>
              <a:buSzTx/>
              <a:buNone/>
              <a:defRPr sz="3455"/>
            </a:pPr>
            <a:r>
              <a:rPr lang="en-GB" dirty="0"/>
              <a:t>&lt;section class="</a:t>
            </a:r>
            <a:r>
              <a:rPr lang="en-GB" b="1" dirty="0"/>
              <a:t>section</a:t>
            </a:r>
            <a:r>
              <a:rPr lang="en-GB" dirty="0"/>
              <a:t>"&gt;</a:t>
            </a:r>
            <a:br>
              <a:rPr lang="en-GB" dirty="0"/>
            </a:br>
            <a:r>
              <a:rPr lang="en-GB" dirty="0"/>
              <a:t>	&lt;div class="</a:t>
            </a:r>
            <a:r>
              <a:rPr lang="en-GB" b="1" dirty="0"/>
              <a:t>container</a:t>
            </a:r>
            <a:r>
              <a:rPr lang="en-GB" dirty="0"/>
              <a:t>"&gt;</a:t>
            </a:r>
            <a:br>
              <a:rPr lang="en-GB" dirty="0"/>
            </a:br>
            <a:r>
              <a:rPr lang="en-GB" dirty="0"/>
              <a:t>      		&lt;h1 class="</a:t>
            </a:r>
            <a:r>
              <a:rPr lang="en-GB" b="1" dirty="0"/>
              <a:t>title</a:t>
            </a:r>
            <a:r>
              <a:rPr lang="en-GB" dirty="0"/>
              <a:t>"&gt;</a:t>
            </a:r>
            <a:br>
              <a:rPr lang="en-GB" dirty="0"/>
            </a:br>
            <a:r>
              <a:rPr lang="en-GB" dirty="0"/>
              <a:t>			Hello World</a:t>
            </a:r>
            <a:br>
              <a:rPr lang="en-GB" dirty="0"/>
            </a:br>
            <a:r>
              <a:rPr lang="en-GB" dirty="0"/>
              <a:t>		&lt;/h1&gt;</a:t>
            </a:r>
            <a:br>
              <a:rPr lang="en-GB" dirty="0"/>
            </a:br>
            <a:r>
              <a:rPr lang="en-GB" dirty="0"/>
              <a:t>		&lt;p class="</a:t>
            </a:r>
            <a:r>
              <a:rPr lang="en-GB" b="1" dirty="0"/>
              <a:t>subtitle</a:t>
            </a:r>
            <a:r>
              <a:rPr lang="en-GB" dirty="0"/>
              <a:t>"&gt;</a:t>
            </a:r>
            <a:br>
              <a:rPr lang="en-GB" dirty="0"/>
            </a:br>
            <a:r>
              <a:rPr lang="en-GB" dirty="0"/>
              <a:t>			My first website with 					&lt;strong&gt;</a:t>
            </a:r>
            <a:r>
              <a:rPr lang="en-GB" dirty="0" err="1"/>
              <a:t>Bulma</a:t>
            </a:r>
            <a:r>
              <a:rPr lang="en-GB" dirty="0"/>
              <a:t>&lt;/strong&gt;!</a:t>
            </a:r>
            <a:br>
              <a:rPr lang="en-GB" dirty="0"/>
            </a:br>
            <a:r>
              <a:rPr lang="en-GB" dirty="0"/>
              <a:t>		&lt;/p&gt;</a:t>
            </a:r>
            <a:br>
              <a:rPr lang="en-GB" dirty="0"/>
            </a:br>
            <a:r>
              <a:rPr lang="en-GB" dirty="0"/>
              <a:t>    	&lt;/div&gt;</a:t>
            </a:r>
            <a:br>
              <a:rPr lang="en-GB" dirty="0"/>
            </a:br>
            <a:r>
              <a:rPr lang="en-GB" dirty="0"/>
              <a:t>  &lt;/section&gt;</a:t>
            </a:r>
          </a:p>
        </p:txBody>
      </p:sp>
      <p:sp>
        <p:nvSpPr>
          <p:cNvPr id="163" name="Shape 163"/>
          <p:cNvSpPr/>
          <p:nvPr/>
        </p:nvSpPr>
        <p:spPr>
          <a:xfrm>
            <a:off x="762024" y="2247771"/>
            <a:ext cx="8336683" cy="662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57200" indent="-457200" algn="l">
              <a:spcBef>
                <a:spcPts val="4200"/>
              </a:spcBef>
              <a:buSzPct val="75000"/>
              <a:buFont typeface="Helvetica Neue"/>
              <a:buChar char="•"/>
            </a:pPr>
            <a:r>
              <a:rPr lang="en-GB" dirty="0" err="1"/>
              <a:t>Bulma</a:t>
            </a:r>
            <a:r>
              <a:rPr lang="en-GB" dirty="0"/>
              <a:t> is a </a:t>
            </a:r>
            <a:r>
              <a:rPr lang="en-GB" b="1" dirty="0"/>
              <a:t>CSS library</a:t>
            </a:r>
            <a:r>
              <a:rPr lang="en-GB" dirty="0"/>
              <a:t>.</a:t>
            </a:r>
          </a:p>
          <a:p>
            <a:pPr marL="457200" indent="-457200" algn="l">
              <a:spcBef>
                <a:spcPts val="4200"/>
              </a:spcBef>
              <a:buSzPct val="75000"/>
              <a:buFont typeface="Helvetica Neue"/>
              <a:buChar char="•"/>
            </a:pPr>
            <a:r>
              <a:rPr lang="en-GB" dirty="0"/>
              <a:t>This means it provides CSS classes to help you style your HTML code</a:t>
            </a:r>
          </a:p>
          <a:p>
            <a:pPr marL="457200" indent="-457200" algn="l">
              <a:spcBef>
                <a:spcPts val="4200"/>
              </a:spcBef>
              <a:buSzPct val="75000"/>
              <a:buFont typeface="Helvetica Neue"/>
              <a:buChar char="•"/>
            </a:pPr>
            <a:r>
              <a:rPr lang="en-GB" dirty="0" err="1"/>
              <a:t>Bulma</a:t>
            </a:r>
            <a:r>
              <a:rPr lang="en-GB" dirty="0"/>
              <a:t> solely comprises </a:t>
            </a:r>
            <a:r>
              <a:rPr lang="en-GB" b="1" dirty="0"/>
              <a:t>CSS classes</a:t>
            </a:r>
          </a:p>
          <a:p>
            <a:pPr marL="457200" indent="-457200" algn="l">
              <a:spcBef>
                <a:spcPts val="4200"/>
              </a:spcBef>
              <a:buSzPct val="75000"/>
              <a:buFont typeface="Helvetica Neue"/>
              <a:buChar char="•"/>
            </a:pPr>
            <a:r>
              <a:rPr lang="en-GB" dirty="0"/>
              <a:t>Your HTML code has </a:t>
            </a:r>
            <a:r>
              <a:rPr lang="en-GB" b="1" dirty="0"/>
              <a:t>no impact</a:t>
            </a:r>
            <a:r>
              <a:rPr lang="en-GB" dirty="0"/>
              <a:t> on the styling of your page.</a:t>
            </a:r>
            <a:endParaRPr dirty="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C82C-78A7-20E3-2545-E633D9DB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4C514-C99A-CD35-DAC5-BAB7735B7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24" y="1981200"/>
            <a:ext cx="15392376" cy="6667500"/>
          </a:xfrm>
        </p:spPr>
        <p:txBody>
          <a:bodyPr>
            <a:normAutofit/>
          </a:bodyPr>
          <a:lstStyle/>
          <a:p>
            <a:r>
              <a:rPr lang="en-GB" dirty="0"/>
              <a:t>Most </a:t>
            </a:r>
            <a:r>
              <a:rPr lang="en-GB" dirty="0" err="1"/>
              <a:t>Bulma</a:t>
            </a:r>
            <a:r>
              <a:rPr lang="en-GB" dirty="0"/>
              <a:t> elements have alternative styles. </a:t>
            </a:r>
          </a:p>
          <a:p>
            <a:r>
              <a:rPr lang="en-GB" dirty="0"/>
              <a:t>To apply them, you only need to append one of the modifier classes. </a:t>
            </a:r>
          </a:p>
          <a:p>
            <a:r>
              <a:rPr lang="en-GB" dirty="0"/>
              <a:t>They all start with is- or has-Most </a:t>
            </a:r>
            <a:r>
              <a:rPr lang="en-GB" dirty="0" err="1"/>
              <a:t>Bulma</a:t>
            </a:r>
            <a:r>
              <a:rPr lang="en-GB" dirty="0"/>
              <a:t> elements have alternative styles.</a:t>
            </a:r>
          </a:p>
          <a:p>
            <a:r>
              <a:rPr lang="en-GB" dirty="0"/>
              <a:t> To apply them, you only need to append one of the modifier classes. </a:t>
            </a:r>
          </a:p>
          <a:p>
            <a:r>
              <a:rPr lang="en-GB" dirty="0"/>
              <a:t>They all start with</a:t>
            </a:r>
            <a:r>
              <a:rPr lang="en-GB" sz="4800" dirty="0"/>
              <a:t> </a:t>
            </a:r>
            <a:r>
              <a:rPr lang="en-GB" sz="4800" b="1" dirty="0"/>
              <a:t>is-</a:t>
            </a:r>
            <a:r>
              <a:rPr lang="en-GB" sz="4800" dirty="0"/>
              <a:t> </a:t>
            </a:r>
            <a:r>
              <a:rPr lang="en-GB" dirty="0"/>
              <a:t>or </a:t>
            </a:r>
            <a:r>
              <a:rPr lang="en-GB" sz="4800" b="1" dirty="0"/>
              <a:t>has-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C554B-D2B6-D0C0-AD3B-1958E73C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84" y="7442200"/>
            <a:ext cx="9671255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643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978</Words>
  <Application>Microsoft Office PowerPoint</Application>
  <PresentationFormat>Custom</PresentationFormat>
  <Paragraphs>136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Helvetica</vt:lpstr>
      <vt:lpstr>Helvetica Neue</vt:lpstr>
      <vt:lpstr>Helvetica Neue Light</vt:lpstr>
      <vt:lpstr>Helvetica Neue Medium</vt:lpstr>
      <vt:lpstr>Verdana</vt:lpstr>
      <vt:lpstr>ModernPortfolio</vt:lpstr>
      <vt:lpstr>Bulma</vt:lpstr>
      <vt:lpstr>PowerPoint Presentation</vt:lpstr>
      <vt:lpstr>What is a CSS Framework?</vt:lpstr>
      <vt:lpstr>Popular Frameworks</vt:lpstr>
      <vt:lpstr>PowerPoint Presentation</vt:lpstr>
      <vt:lpstr>PowerPoint Presentation</vt:lpstr>
      <vt:lpstr>PowerPoint Presentation</vt:lpstr>
      <vt:lpstr>Bulma Starter</vt:lpstr>
      <vt:lpstr>Modifiers</vt:lpstr>
      <vt:lpstr>Modifier example</vt:lpstr>
      <vt:lpstr>Modifier example</vt:lpstr>
      <vt:lpstr>Modifier example</vt:lpstr>
      <vt:lpstr>Project Structure</vt:lpstr>
      <vt:lpstr>Incorporating Bulma into the project</vt:lpstr>
      <vt:lpstr>Bulma Setup</vt:lpstr>
      <vt:lpstr>First Steps - remove existing stylesheet </vt:lpstr>
      <vt:lpstr>PowerPoint Presentation</vt:lpstr>
      <vt:lpstr>margin: auto;</vt:lpstr>
      <vt:lpstr>ui container</vt:lpstr>
      <vt:lpstr>Containers</vt:lpstr>
      <vt:lpstr>Bulma Columns</vt:lpstr>
      <vt:lpstr>Column Sizes</vt:lpstr>
      <vt:lpstr>Column Sizes</vt:lpstr>
      <vt:lpstr>Column Sizes</vt:lpstr>
      <vt:lpstr>Column Sizes</vt:lpstr>
      <vt:lpstr>Column Rows</vt:lpstr>
      <vt:lpstr>Column Multiline</vt:lpstr>
      <vt:lpstr>Columns</vt:lpstr>
      <vt:lpstr>Modifying _layout.njk</vt:lpstr>
      <vt:lpstr>PowerPoint Presentation</vt:lpstr>
      <vt:lpstr>Bulma Hero</vt:lpstr>
      <vt:lpstr>PowerPoint Presentation</vt:lpstr>
      <vt:lpstr>Bulma Hero with Navbar</vt:lpstr>
      <vt:lpstr>Bundle App Hero</vt:lpstr>
      <vt:lpstr>Bulma 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UI</dc:title>
  <dc:creator>Pete</dc:creator>
  <cp:lastModifiedBy>Peter Windle</cp:lastModifiedBy>
  <cp:revision>11</cp:revision>
  <dcterms:modified xsi:type="dcterms:W3CDTF">2023-03-13T10:23:26Z</dcterms:modified>
</cp:coreProperties>
</file>